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00"/>
    <a:srgbClr val="FFCC00"/>
    <a:srgbClr val="FF9900"/>
    <a:srgbClr val="FDF21F"/>
    <a:srgbClr val="000000"/>
    <a:srgbClr val="66FFCC"/>
    <a:srgbClr val="E5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64" autoAdjust="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527FD6-5F94-4797-9BE5-CEAAA25112CE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6D3FE5-AF3F-497A-AF5C-A1B172822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58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9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5095-49A4-4DFA-AEE9-D704C4DE3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4CBB-8AC7-44AE-AD1C-55B4CB803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10DE-1E8F-464F-BB19-AB8235350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657C-998C-46B1-9A0D-FA6CA228D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6193-486E-4FDF-ABEE-4DF3E6FC6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B66B-E998-4C88-B15B-2FE24517D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E3D6-73C2-4365-99DC-6A147DEE7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F5EB6-F4AD-4131-9B27-6AA2FC518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A1A4-0889-46BB-9723-2572433C8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4C42-62A3-45A0-A54F-EBF029982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3B69-CEE0-4CD2-A0C3-132E6515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BAD869-611C-4F95-9217-33630A51D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48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8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8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8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1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228600"/>
            <a:ext cx="7620000" cy="1447800"/>
          </a:xfrm>
        </p:spPr>
        <p:txBody>
          <a:bodyPr/>
          <a:lstStyle/>
          <a:p>
            <a:pPr eaLnBrk="1" hangingPunct="1"/>
            <a:r>
              <a:rPr lang="ru-RU" sz="4400" i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Павел Александрович Флоренский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 rot="10800000" flipV="1">
            <a:off x="-2133600" y="6324600"/>
            <a:ext cx="8305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22.01.1882 – 8.12.1937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92893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962400" y="3200400"/>
            <a:ext cx="4800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«Все – все, что ни видит взор, - все имеет свое тайное значение, двойное существование и иную, заэмпирическую сущность. Все причастно иному миру, во всем иной мир отображает свой оттиск…».</a:t>
            </a:r>
          </a:p>
          <a:p>
            <a:pPr algn="r"/>
            <a:r>
              <a:rPr lang="ru-RU" sz="2400"/>
              <a:t>(П.А.Флоренский)</a:t>
            </a:r>
          </a:p>
          <a:p>
            <a:endParaRPr lang="ru-RU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4114800" y="990600"/>
            <a:ext cx="42672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«Флоренский являлся на нашей земле вестником инобытия, его философом, учёным и религиозным мыслителем».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/>
              <a:t>(Л.В.Шапошникова, философ, историк)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b="1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143125" y="571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10000" y="0"/>
            <a:ext cx="49530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Calibri" pitchFamily="34" charset="0"/>
              </a:rPr>
              <a:t>Поэт Максимилиан Волошин </a:t>
            </a:r>
            <a:r>
              <a:rPr lang="ru-RU" sz="2000" b="1">
                <a:latin typeface="Calibri" pitchFamily="34" charset="0"/>
              </a:rPr>
              <a:t>в 1923 году в части</a:t>
            </a:r>
          </a:p>
          <a:p>
            <a:r>
              <a:rPr lang="ru-RU" sz="2800" b="1">
                <a:latin typeface="Calibri" pitchFamily="34" charset="0"/>
              </a:rPr>
              <a:t> «Космос» </a:t>
            </a:r>
            <a:r>
              <a:rPr lang="ru-RU" sz="2000" b="1">
                <a:latin typeface="Calibri" pitchFamily="34" charset="0"/>
              </a:rPr>
              <a:t>поэмы</a:t>
            </a:r>
            <a:r>
              <a:rPr lang="ru-RU" sz="2800" b="1">
                <a:latin typeface="Calibri" pitchFamily="34" charset="0"/>
              </a:rPr>
              <a:t> «Путями Каина. Трагедия материальной культуры» </a:t>
            </a:r>
            <a:r>
              <a:rPr lang="ru-RU" sz="2000" b="1">
                <a:latin typeface="Calibri" pitchFamily="34" charset="0"/>
              </a:rPr>
              <a:t>писал: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400"/>
              <a:t>Земля была недвижным темным шаром,</a:t>
            </a:r>
          </a:p>
          <a:p>
            <a:r>
              <a:rPr lang="ru-RU" sz="2400"/>
              <a:t>Вокруг нее вращались семь небес,</a:t>
            </a:r>
          </a:p>
          <a:p>
            <a:r>
              <a:rPr lang="ru-RU" sz="2400"/>
              <a:t>Над ними небо звёзд и первосилы,</a:t>
            </a:r>
          </a:p>
          <a:p>
            <a:r>
              <a:rPr lang="ru-RU" sz="2400"/>
              <a:t>И все включал пресветлый Эмпирей.</a:t>
            </a:r>
          </a:p>
          <a:p>
            <a:r>
              <a:rPr lang="ru-RU" sz="2400"/>
              <a:t>Из-под Голгофы – внутрь земли воронкой</a:t>
            </a:r>
          </a:p>
          <a:p>
            <a:r>
              <a:rPr lang="ru-RU" sz="2400"/>
              <a:t>Вел Дантов путь к сосредоточью зла.</a:t>
            </a:r>
          </a:p>
          <a:p>
            <a:r>
              <a:rPr lang="ru-RU" sz="2400"/>
              <a:t>Бог был окружностью, а центром Дьявол,</a:t>
            </a:r>
          </a:p>
          <a:p>
            <a:r>
              <a:rPr lang="ru-RU" sz="2400"/>
              <a:t>Распяленный в глубинах вещества.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12292" name="Picture 7" descr="C:\Users\Еле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857375"/>
            <a:ext cx="1733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C:\Users\Елена\Desktop\96443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C:\Users\Елена\Desktop\270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3"/>
            <a:ext cx="1928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2143125" y="6429375"/>
            <a:ext cx="1284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М.Горький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214313" y="2500313"/>
            <a:ext cx="139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М.Булгаков</a:t>
            </a:r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2000250" y="4214813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М.Волошин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25" y="571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3315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58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66800" y="4214813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«25892 Флоренский Павел Ал-др. 27/</a:t>
            </a:r>
            <a:r>
              <a:rPr lang="en-US" b="1">
                <a:latin typeface="Calibri" pitchFamily="34" charset="0"/>
              </a:rPr>
              <a:t>II </a:t>
            </a:r>
            <a:r>
              <a:rPr lang="uk-UA" b="1">
                <a:latin typeface="Calibri" pitchFamily="34" charset="0"/>
              </a:rPr>
              <a:t>33» Бутырская тюрьма</a:t>
            </a:r>
            <a:endParaRPr lang="ru-RU" b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0" y="5105400"/>
            <a:ext cx="9144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«Его арестовали 25 февраля 1933 года и по ложному обвинению осудили на 10 лет. С этого момента начался крестный путь  отца Павла на Голгофу лагерной жизни, закончившийся расстрелом.  Темное невежество уничтожило вестника Реальности, существование которой оно не признало». </a:t>
            </a:r>
          </a:p>
          <a:p>
            <a:pPr algn="r"/>
            <a:r>
              <a:rPr lang="ru-RU" i="1">
                <a:latin typeface="Calibri" pitchFamily="34" charset="0"/>
              </a:rPr>
              <a:t>(Л.В. Шапошникова, «Вестники космической эволюции»).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ru-RU" sz="3200" smtClean="0"/>
              <a:t>ИНЫЕ МИРЫ ФЛОРЕНСКОГО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219200"/>
            <a:ext cx="5638800" cy="563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800" dirty="0" smtClean="0"/>
              <a:t>«За предполагаемым сверхсветовым пространством Флоренский увидел инобытие, «тот свет», со всеми присущими ему особенностями, но уже поддающимися научному объяснению. Так называемое мнимое пространство, мнимости в геометрии – все это соприкосновения науки с  </a:t>
            </a:r>
            <a:r>
              <a:rPr lang="ru-RU" sz="2800" smtClean="0"/>
              <a:t>мирами иных </a:t>
            </a:r>
            <a:r>
              <a:rPr lang="ru-RU" sz="2800" dirty="0" smtClean="0"/>
              <a:t>состояний материи…»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2400" i="1" dirty="0" smtClean="0"/>
              <a:t>(Л.В.Шапошникова, философ, историк) </a:t>
            </a:r>
            <a:endParaRPr lang="ru-RU" sz="2400" i="1" dirty="0"/>
          </a:p>
        </p:txBody>
      </p:sp>
      <p:pic>
        <p:nvPicPr>
          <p:cNvPr id="14340" name="Picture 2" descr="C:\Users\Елена\Desktop\14 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26670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Елена\Desktop\14 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0" y="60198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Музей-квартира </a:t>
            </a:r>
          </a:p>
          <a:p>
            <a:pPr algn="ctr"/>
            <a:r>
              <a:rPr lang="ru-RU"/>
              <a:t>Павла  Флоренского в Москве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5410200"/>
            <a:ext cx="555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Е.Г. </a:t>
            </a:r>
            <a:r>
              <a:rPr lang="ru-RU" dirty="0" err="1" smtClean="0"/>
              <a:t>Букреева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Артемовское </a:t>
            </a:r>
            <a:r>
              <a:rPr lang="ru-RU" dirty="0" err="1" smtClean="0"/>
              <a:t>Рериховское</a:t>
            </a:r>
            <a:r>
              <a:rPr lang="ru-RU" smtClean="0"/>
              <a:t> общество, 2013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Мнимости в геометрии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295400"/>
            <a:ext cx="51054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Павел Флоренский начал эту работу в августе 1902 г., будучи еще студентом.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Весной 1921 года он вновь вернулся к этой теме и добавил весьма важное обобщение – переход от геометрии на плоскости к геометрии на криволинейной поверхности.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В 1922 г. в связи с появившейся возможностью издания книги П.А.Флоренский добавил последний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    9 параграф (философский), посвященный устройству Мироздания.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4100" name="Picture 7" descr="C:\Users\Елена\Desktop\2.floren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04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81000" y="6248400"/>
            <a:ext cx="295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Обложка к первому изданию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6858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Мнимые числа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762000"/>
            <a:ext cx="5867400" cy="5715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000" b="1" dirty="0" smtClean="0"/>
              <a:t>А Лейбницу принадлежит очень проницательное утверждение:  </a:t>
            </a:r>
            <a:r>
              <a:rPr lang="ru-RU" sz="2000" b="1" dirty="0" smtClean="0">
                <a:solidFill>
                  <a:schemeClr val="accent2"/>
                </a:solidFill>
              </a:rPr>
              <a:t>«Мнимые числа – это прекрасное и чудесное убежище божественного духа, почти что амфибия бытия с небытием». 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sz="2000" b="1" dirty="0" smtClean="0"/>
              <a:t>    Современный человек знакомится с мнимыми числами в курсе школьной математики. Известно, что произведение любых отрицательных чисел есть число положительное. Корень квадратный положительного числа извлекается, а из отрицательного числа – не имеет смысла. 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2000" b="1" dirty="0" smtClean="0"/>
              <a:t>      </a:t>
            </a:r>
            <a:r>
              <a:rPr lang="uk-UA" sz="2400" b="1" dirty="0" smtClean="0"/>
              <a:t>В  </a:t>
            </a:r>
            <a:r>
              <a:rPr lang="uk-UA" sz="2400" b="1" dirty="0" err="1" smtClean="0"/>
              <a:t>квантовой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механике</a:t>
            </a:r>
            <a:r>
              <a:rPr lang="uk-UA" sz="2400" b="1" dirty="0" smtClean="0"/>
              <a:t> и </a:t>
            </a:r>
            <a:r>
              <a:rPr lang="uk-UA" sz="2400" b="1" dirty="0" err="1" smtClean="0"/>
              <a:t>теории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относительности</a:t>
            </a:r>
            <a:r>
              <a:rPr lang="uk-UA" sz="2400" b="1" dirty="0" smtClean="0"/>
              <a:t> </a:t>
            </a:r>
            <a:r>
              <a:rPr lang="uk-UA" sz="2000" b="1" dirty="0" err="1" smtClean="0"/>
              <a:t>мнимые</a:t>
            </a:r>
            <a:r>
              <a:rPr lang="uk-UA" sz="2000" b="1" dirty="0" smtClean="0"/>
              <a:t> числа </a:t>
            </a:r>
            <a:r>
              <a:rPr lang="uk-UA" sz="2000" b="1" dirty="0" err="1" smtClean="0"/>
              <a:t>востребованы</a:t>
            </a:r>
            <a:r>
              <a:rPr lang="uk-UA" sz="2000" b="1" dirty="0" smtClean="0"/>
              <a:t>. В </a:t>
            </a:r>
            <a:r>
              <a:rPr lang="uk-UA" sz="2000" b="1" dirty="0" err="1" smtClean="0"/>
              <a:t>теории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относительности</a:t>
            </a:r>
            <a:r>
              <a:rPr lang="uk-UA" sz="2000" b="1" dirty="0" smtClean="0"/>
              <a:t>, в </a:t>
            </a:r>
            <a:r>
              <a:rPr lang="uk-UA" sz="2000" b="1" dirty="0" err="1" smtClean="0"/>
              <a:t>ее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четырехмерном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пространстве-времени</a:t>
            </a:r>
            <a:r>
              <a:rPr lang="uk-UA" sz="2000" b="1" dirty="0" smtClean="0"/>
              <a:t> одна </a:t>
            </a:r>
            <a:r>
              <a:rPr lang="uk-UA" sz="2000" b="1" dirty="0" err="1" smtClean="0"/>
              <a:t>из</a:t>
            </a:r>
            <a:r>
              <a:rPr lang="uk-UA" sz="2000" b="1" dirty="0" smtClean="0"/>
              <a:t> координат </a:t>
            </a:r>
            <a:r>
              <a:rPr lang="uk-UA" sz="2000" b="1" dirty="0" err="1" smtClean="0"/>
              <a:t>выражается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мнимыми</a:t>
            </a:r>
            <a:r>
              <a:rPr lang="uk-UA" sz="2000" b="1" dirty="0" smtClean="0"/>
              <a:t> числами. </a:t>
            </a:r>
            <a:endParaRPr lang="ru-RU" sz="20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  <a:endParaRPr lang="ru-RU" sz="2000" b="1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5124" name="Picture 2" descr="C:\Users\Елена\Desktop\mnim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3190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C:\Users\Елена\Desktop\schem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868362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Вселенная Данте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143000"/>
            <a:ext cx="5257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Вселенная, которую описывает Данте, включает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chemeClr val="accent2"/>
                </a:solidFill>
              </a:rPr>
              <a:t>сферу Земли</a:t>
            </a:r>
            <a:r>
              <a:rPr lang="ru-RU" sz="2400" b="1" dirty="0" smtClean="0"/>
              <a:t>, окруженную </a:t>
            </a:r>
            <a:r>
              <a:rPr lang="ru-RU" sz="2400" b="1" dirty="0" smtClean="0">
                <a:solidFill>
                  <a:schemeClr val="accent2"/>
                </a:solidFill>
              </a:rPr>
              <a:t>сферами небесных светил</a:t>
            </a:r>
            <a:r>
              <a:rPr lang="ru-RU" sz="2400" b="1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chemeClr val="accent2"/>
                </a:solidFill>
              </a:rPr>
              <a:t>небом неподвижных звезд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chemeClr val="accent2"/>
                </a:solidFill>
              </a:rPr>
              <a:t>кристальным небом </a:t>
            </a:r>
            <a:r>
              <a:rPr lang="ru-RU" sz="2400" b="1" dirty="0" smtClean="0"/>
              <a:t>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chemeClr val="accent2"/>
                </a:solidFill>
              </a:rPr>
              <a:t>Эмпиреем</a:t>
            </a:r>
            <a:r>
              <a:rPr lang="ru-RU" sz="2400" b="1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Вселенная Данте не имеет отношения к нашему физическому плану Бытия.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Данте вместе с Вергилием путешествуют по Тонкому Мира, и его вселенная относится к Тонкому Миру. </a:t>
            </a:r>
            <a:endParaRPr lang="ru-RU" sz="2400" b="1" u="sng" dirty="0" smtClean="0"/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05200"/>
            <a:ext cx="29003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0"/>
            <a:ext cx="4724400" cy="9906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Вселенная Данте-Флоренского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066800"/>
            <a:ext cx="5410200" cy="54102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/>
              <a:t> 1)  </a:t>
            </a:r>
            <a:r>
              <a:rPr lang="ru-RU" sz="2000" b="1" dirty="0" err="1" smtClean="0"/>
              <a:t>Дантов</a:t>
            </a:r>
            <a:r>
              <a:rPr lang="ru-RU" sz="2000" b="1" dirty="0" smtClean="0"/>
              <a:t> </a:t>
            </a:r>
            <a:r>
              <a:rPr lang="uk-UA" sz="2000" b="1" dirty="0" smtClean="0"/>
              <a:t>космос </a:t>
            </a:r>
            <a:r>
              <a:rPr lang="uk-UA" sz="2000" b="1" dirty="0" err="1" smtClean="0"/>
              <a:t>есть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Риманова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замкнутая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односторонняя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гиперповерхность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т.е</a:t>
            </a:r>
            <a:r>
              <a:rPr lang="uk-UA" sz="2000" b="1" dirty="0" smtClean="0"/>
              <a:t>. </a:t>
            </a:r>
            <a:r>
              <a:rPr lang="uk-UA" sz="2000" b="1" dirty="0" err="1" smtClean="0"/>
              <a:t>это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криволинейная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поверхность</a:t>
            </a:r>
            <a:r>
              <a:rPr lang="uk-UA" sz="2000" b="1" smtClean="0"/>
              <a:t>, сфера</a:t>
            </a:r>
            <a:r>
              <a:rPr lang="uk-UA" sz="2000" b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uk-UA" sz="20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/>
              <a:t>2)   За пределами этого пространства находится мир иного состояния материи. Флоренский вычисляет границу этого перехода. Это граница, отделяющая область действительных величин от области мнимых величин. Внутри ее – область земных явлений (действительная). А за ней </a:t>
            </a:r>
            <a:r>
              <a:rPr lang="ru-RU" sz="2000" b="1" i="1" dirty="0" smtClean="0"/>
              <a:t>«начинается мир качественно новый, область небесных движений и небесных явлений – попросту Небо» </a:t>
            </a:r>
            <a:r>
              <a:rPr lang="ru-RU" sz="2000" b="1" dirty="0" smtClean="0"/>
              <a:t>(область мнимых величин).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7172" name="Picture 4" descr="C:\Users\Елена\Desktop\14 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0" y="2514600"/>
            <a:ext cx="3727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Музей-квартира </a:t>
            </a:r>
          </a:p>
          <a:p>
            <a:pPr algn="ctr"/>
            <a:r>
              <a:rPr lang="ru-RU"/>
              <a:t>Павла  Флоренского в Москве</a:t>
            </a:r>
          </a:p>
          <a:p>
            <a:endParaRPr lang="ru-RU"/>
          </a:p>
        </p:txBody>
      </p:sp>
      <p:pic>
        <p:nvPicPr>
          <p:cNvPr id="7174" name="Picture 7" descr="C:\Users\Елен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004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381000" y="6172200"/>
            <a:ext cx="335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Рисунок П.Флоренского к работе</a:t>
            </a:r>
          </a:p>
          <a:p>
            <a:r>
              <a:rPr lang="ru-RU"/>
              <a:t>«Мнимости в геометрии»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Вселенная Данте-Флоренского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1066800"/>
            <a:ext cx="6172200" cy="50593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3)  </a:t>
            </a:r>
            <a:r>
              <a:rPr lang="ru-RU" sz="2200" b="1" dirty="0" smtClean="0"/>
              <a:t>П. Флоренский исследует вопрос </a:t>
            </a:r>
            <a:r>
              <a:rPr lang="ru-RU" sz="2400" b="1" dirty="0" smtClean="0"/>
              <a:t>скорости света </a:t>
            </a:r>
            <a:r>
              <a:rPr lang="ru-RU" sz="2200" b="1" dirty="0" smtClean="0"/>
              <a:t>и пишет о возможности существования скоростей равных скорости света и превышающих ее – при этом </a:t>
            </a:r>
            <a:r>
              <a:rPr lang="ru-RU" sz="2200" b="1" u="sng" dirty="0" smtClean="0"/>
              <a:t>появляются новые условия жизни</a:t>
            </a:r>
            <a:r>
              <a:rPr lang="ru-RU" sz="2200" b="1" dirty="0" smtClean="0"/>
              <a:t>.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ru-RU" sz="2200" b="1" dirty="0" smtClean="0"/>
              <a:t>4)   А каков мир за границею предельных скоростей?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ru-RU" sz="2200" b="1" dirty="0" smtClean="0"/>
              <a:t>      Здесь время течет в обратном направлении, т.е. следствие предшествует причине, а масса и длина тел становятся мнимыми. Т.о. МНИМЫЕ</a:t>
            </a:r>
            <a:r>
              <a:rPr lang="uk-UA" sz="2200" b="1" dirty="0" smtClean="0"/>
              <a:t> числа </a:t>
            </a:r>
            <a:r>
              <a:rPr lang="uk-UA" sz="2200" b="1" dirty="0" err="1" smtClean="0"/>
              <a:t>описывают</a:t>
            </a:r>
            <a:r>
              <a:rPr lang="uk-UA" sz="2200" b="1" dirty="0" smtClean="0"/>
              <a:t> мир за </a:t>
            </a:r>
            <a:r>
              <a:rPr lang="uk-UA" sz="2200" b="1" dirty="0" err="1" smtClean="0"/>
              <a:t>световым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барьером</a:t>
            </a:r>
            <a:r>
              <a:rPr lang="uk-UA" sz="2200" b="1" dirty="0" smtClean="0"/>
              <a:t>.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uk-UA" sz="2200" b="1" dirty="0" smtClean="0"/>
              <a:t>       </a:t>
            </a:r>
            <a:r>
              <a:rPr lang="uk-UA" sz="2200" b="1" dirty="0" err="1" smtClean="0"/>
              <a:t>Этот</a:t>
            </a:r>
            <a:r>
              <a:rPr lang="uk-UA" sz="2200" b="1" dirty="0" smtClean="0"/>
              <a:t> мир </a:t>
            </a:r>
            <a:r>
              <a:rPr lang="uk-UA" sz="2200" b="1" dirty="0" err="1" smtClean="0"/>
              <a:t>относится</a:t>
            </a:r>
            <a:r>
              <a:rPr lang="uk-UA" sz="2200" b="1" dirty="0" smtClean="0"/>
              <a:t> к ТОНКИМ планам.</a:t>
            </a:r>
            <a:endParaRPr lang="ru-RU" sz="2200" b="1" dirty="0" smtClean="0"/>
          </a:p>
          <a:p>
            <a:pPr>
              <a:defRPr/>
            </a:pPr>
            <a:endParaRPr lang="ru-RU" sz="2200" dirty="0"/>
          </a:p>
        </p:txBody>
      </p:sp>
      <p:pic>
        <p:nvPicPr>
          <p:cNvPr id="8196" name="Picture 3" descr="C:\Users\Елена\Desktop\14 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55626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Музей-квартира </a:t>
            </a:r>
          </a:p>
          <a:p>
            <a:pPr algn="ctr"/>
            <a:r>
              <a:rPr lang="ru-RU"/>
              <a:t>Павла  Флоренского в Москве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Вселенная Данте-Флоренского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143000"/>
            <a:ext cx="5562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1800" b="1" dirty="0" smtClean="0"/>
              <a:t>5</a:t>
            </a:r>
            <a:r>
              <a:rPr lang="uk-UA" sz="2000" b="1" dirty="0" smtClean="0"/>
              <a:t>)   </a:t>
            </a:r>
            <a:r>
              <a:rPr lang="ru-RU" sz="2000" b="1" dirty="0" smtClean="0"/>
              <a:t>Как же происходит переход через световой барьер? «Мы наглядно представляем себе, как, стянувшись до нуля, тело проваливается сквозь поверхность – носительницу соответственной координаты – и выворачивается через самого себя, - почему приобретает мнимые характеристики…». Совершается переход тела в другую действительность.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uk-UA" sz="2000" b="1" dirty="0" smtClean="0"/>
              <a:t>6)   </a:t>
            </a:r>
            <a:r>
              <a:rPr lang="uk-UA" sz="2000" b="1" dirty="0" err="1" smtClean="0"/>
              <a:t>Как</a:t>
            </a:r>
            <a:r>
              <a:rPr lang="uk-UA" sz="2000" b="1" dirty="0" smtClean="0"/>
              <a:t> проникнуть  за </a:t>
            </a:r>
            <a:r>
              <a:rPr lang="uk-UA" sz="2000" b="1" dirty="0" err="1" smtClean="0"/>
              <a:t>световой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барьер</a:t>
            </a:r>
            <a:r>
              <a:rPr lang="uk-UA" sz="2000" b="1" dirty="0" smtClean="0"/>
              <a:t>? </a:t>
            </a:r>
            <a:endParaRPr lang="ru-RU" sz="20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/>
              <a:t>      «Пока мы представляем себе средством к этому процессу только увеличение скоростей, </a:t>
            </a:r>
            <a:r>
              <a:rPr lang="ru-RU" sz="2000" b="1" u="sng" dirty="0" smtClean="0"/>
              <a:t>но у нас нет доказательств невозможности каких-либо иных средств</a:t>
            </a:r>
            <a:r>
              <a:rPr lang="uk-UA" sz="2000" b="1" u="sng" dirty="0" smtClean="0"/>
              <a:t>», </a:t>
            </a:r>
            <a:r>
              <a:rPr lang="uk-UA" sz="2000" b="1" dirty="0" smtClean="0"/>
              <a:t>- </a:t>
            </a:r>
            <a:r>
              <a:rPr lang="uk-UA" sz="2000" b="1" dirty="0" err="1" smtClean="0"/>
              <a:t>утверждает</a:t>
            </a:r>
            <a:r>
              <a:rPr lang="uk-UA" sz="2000" b="1" dirty="0" smtClean="0"/>
              <a:t>  П. </a:t>
            </a:r>
            <a:r>
              <a:rPr lang="uk-UA" sz="2000" b="1" dirty="0" err="1" smtClean="0"/>
              <a:t>Флоренский</a:t>
            </a:r>
            <a:r>
              <a:rPr lang="uk-UA" sz="2000" b="1" dirty="0" smtClean="0"/>
              <a:t>. </a:t>
            </a:r>
            <a:endParaRPr lang="ru-RU" sz="2000" b="1" dirty="0" smtClean="0"/>
          </a:p>
        </p:txBody>
      </p:sp>
      <p:pic>
        <p:nvPicPr>
          <p:cNvPr id="9220" name="Picture 3" descr="C:\Users\Елена\Desktop\14 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04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28600" y="5791200"/>
            <a:ext cx="3194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Музей-квартира </a:t>
            </a:r>
          </a:p>
          <a:p>
            <a:pPr algn="ctr"/>
            <a:r>
              <a:rPr lang="ru-RU"/>
              <a:t>Павла  Флоренского в Москве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609600"/>
            <a:ext cx="4724400" cy="80803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 заключительном параграфе «Мнимостей»  П.А. Флоренский научно доказывает: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143000"/>
            <a:ext cx="4800600" cy="571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/>
              <a:t>существование иных миров,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/>
              <a:t>показывает связь внутреннего мира человека с Мирозданьем, куда возможно проникнуть мысленно, духовно.</a:t>
            </a:r>
          </a:p>
          <a:p>
            <a:pPr>
              <a:defRPr/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Мысль Флоренского, связывающая напрямую устройство Мироздания с внутренним пространством самого человека, была столь смела и парадоксальна, что не могла быть воспринята ни невежественными идеологами, ни ортодоксальными учёными. Опережение своего времени, которое присуще свидетелям иного мира, обладающим духовным зрением, стоило Флоренскому жизни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(Л.В. Шапошникова)</a:t>
            </a:r>
            <a:endParaRPr lang="ru-RU" sz="1800" b="1" i="1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244" name="Picture 2" descr="C:\Users\Елена\Desktop\img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0"/>
            <a:ext cx="42672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П.А.Флоренский написал письмо в политотдел: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838200"/>
            <a:ext cx="4572000" cy="5715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latin typeface="Calibri" pitchFamily="34" charset="0"/>
              </a:rPr>
              <a:t>   </a:t>
            </a:r>
            <a:r>
              <a:rPr lang="ru-RU" sz="1800" b="1" dirty="0" smtClean="0">
                <a:latin typeface="Calibri" pitchFamily="34" charset="0"/>
              </a:rPr>
              <a:t>«Надо думать, в основе поэмы Данте лежит некоторый психологический  факт-сон, видение и т.п. Всякий факт, раз он подлинно пережит, дает  материал для размышления, и вовсе нет надобности уверовать в него,  чтобы признать ценность тех или других его элементов. Если я во сне  узнаю теорему Пифагора, хотя бы от говорящей обезьяны, то от того теорема не делается ложной. Хорошо известно, что множество великих  открытий, в том числе математических, было сделано во сне. Моя мысль: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smtClean="0">
                <a:latin typeface="Calibri" pitchFamily="34" charset="0"/>
              </a:rPr>
              <a:t>      взяв </a:t>
            </a:r>
            <a:r>
              <a:rPr lang="ru-RU" sz="1800" b="1" dirty="0" smtClean="0">
                <a:latin typeface="Calibri" pitchFamily="34" charset="0"/>
              </a:rPr>
              <a:t>подлинные слова Данте, показать, что символическим образом он выразил чрезвычайно важную геометрическую мысль о природе и пространстве…</a:t>
            </a:r>
            <a:r>
              <a:rPr lang="uk-UA" sz="1800" b="1" dirty="0" smtClean="0">
                <a:latin typeface="Calibri" pitchFamily="34" charset="0"/>
              </a:rPr>
              <a:t>» (</a:t>
            </a:r>
            <a:r>
              <a:rPr lang="ru-RU" sz="1800" b="1" dirty="0" smtClean="0">
                <a:latin typeface="Calibri" pitchFamily="34" charset="0"/>
              </a:rPr>
              <a:t>отрывок из письма)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11268" name="Picture 5" descr="C:\Users\Елена\Desktop\IMG_1909_s_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0354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1001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Течение</vt:lpstr>
      <vt:lpstr>Павел Александрович Флоренский</vt:lpstr>
      <vt:lpstr>Мнимости в геометрии</vt:lpstr>
      <vt:lpstr>Мнимые числа</vt:lpstr>
      <vt:lpstr>Вселенная Данте</vt:lpstr>
      <vt:lpstr>Вселенная Данте-Флоренского</vt:lpstr>
      <vt:lpstr>Вселенная Данте-Флоренского</vt:lpstr>
      <vt:lpstr>Вселенная Данте-Флоренского</vt:lpstr>
      <vt:lpstr>В заключительном параграфе «Мнимостей»  П.А. Флоренский научно доказывает:  </vt:lpstr>
      <vt:lpstr>П.А.Флоренский написал письмо в политотдел: </vt:lpstr>
      <vt:lpstr>Слайд 10</vt:lpstr>
      <vt:lpstr>Слайд 11</vt:lpstr>
      <vt:lpstr>ИНЫЕ МИРЫ ФЛОРЕНСКОГО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Виктория</dc:creator>
  <cp:lastModifiedBy>Елена</cp:lastModifiedBy>
  <cp:revision>75</cp:revision>
  <cp:lastPrinted>1601-01-01T00:00:00Z</cp:lastPrinted>
  <dcterms:created xsi:type="dcterms:W3CDTF">1601-01-01T00:00:00Z</dcterms:created>
  <dcterms:modified xsi:type="dcterms:W3CDTF">2016-01-16T16:04:45Z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